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0"/>
  </p:notesMasterIdLst>
  <p:sldIdLst>
    <p:sldId id="257" r:id="rId5"/>
    <p:sldId id="303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7AA6-68E8-4FC2-BDAA-02F2F810722C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2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7A3E-4DD3-451A-8BD5-BC3ECAB080E8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6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4509-8A48-47C4-881A-C807A61C8E72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8157-6493-4572-87EC-4FB88651E5C1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8B9F-22A9-4768-AD6B-445B17EB15E1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8BA1-1D92-410A-AEAD-2036E2FE711C}" type="datetime1">
              <a:rPr lang="en-US" smtClean="0"/>
              <a:t>5/4/2022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9EF7-18A9-484E-A61F-A1DB42DAF6F5}" type="datetime1">
              <a:rPr lang="en-US" smtClean="0"/>
              <a:t>5/4/2022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4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412E-E150-493C-9774-F5BD1E4F76DE}" type="datetime1">
              <a:rPr lang="en-US" smtClean="0"/>
              <a:t>5/4/2022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3444-8A4C-4777-921E-4B9F6A8104A6}" type="datetime1">
              <a:rPr lang="en-US" smtClean="0"/>
              <a:t>5/4/2022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5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25EC-EE03-409D-ABF7-8EA08E0AB24F}" type="datetime1">
              <a:rPr lang="en-US" smtClean="0"/>
              <a:t>5/4/2022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A58-8F30-4D5C-8594-C639ACAF2278}" type="datetime1">
              <a:rPr lang="en-US" smtClean="0"/>
              <a:t>5/4/2022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4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235F-45FB-436B-B950-676BB5DC6BA1}" type="datetime1">
              <a:rPr lang="en-US" smtClean="0"/>
              <a:t>5/4/2022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1885180"/>
            <a:ext cx="5314950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Decision Making, Branching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71700" y="3146823"/>
            <a:ext cx="4800600" cy="193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4000" b="1" dirty="0"/>
              <a:t>Switch </a:t>
            </a:r>
            <a:r>
              <a:rPr lang="en-US" altLang="en-US" sz="4000" b="1"/>
              <a:t>and Break (Cont..)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3690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2276" y="437062"/>
            <a:ext cx="8013074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Problem: Find the roots of Quadratic equation using switch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statement    </a:t>
            </a:r>
          </a:p>
        </p:txBody>
      </p:sp>
      <p:sp>
        <p:nvSpPr>
          <p:cNvPr id="10752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C75A7D-5F33-40AE-BE8A-CEA7942758CE}" type="datetime1">
              <a:rPr lang="en-US" altLang="en-US" smtClean="0"/>
              <a:t>5/4/2022</a:t>
            </a:fld>
            <a:endParaRPr lang="en-US" altLang="en-US" dirty="0"/>
          </a:p>
        </p:txBody>
      </p:sp>
      <p:sp>
        <p:nvSpPr>
          <p:cNvPr id="10752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4E3B52-E871-4B70-9300-620F0F9E3059}" type="slidenum">
              <a:rPr lang="en-US" altLang="en-US" b="0" smtClean="0"/>
              <a:pPr/>
              <a:t>2</a:t>
            </a:fld>
            <a:endParaRPr lang="en-US" altLang="en-US" b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2868" y="973339"/>
            <a:ext cx="8717789" cy="538301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#include&lt;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stdio.h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&gt;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err="1">
                <a:latin typeface="+mn-lt"/>
                <a:cs typeface="Arial" panose="020B0604020202020204" pitchFamily="34" charset="0"/>
              </a:rPr>
              <a:t>int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 main()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{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err="1">
                <a:latin typeface="+mn-lt"/>
                <a:cs typeface="Arial" panose="020B0604020202020204" pitchFamily="34" charset="0"/>
              </a:rPr>
              <a:t>Int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 d;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float a,b,c,root1,root2,re,im, disc;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(“Enter the values of a, b &amp; c:“);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scanf(“%f %f %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f”,&amp;a,&amp;b,&amp;c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disc=b*b-4*a*c;</a:t>
            </a:r>
          </a:p>
          <a:p>
            <a:pPr>
              <a:defRPr/>
            </a:pP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("\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nDiscriminant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= %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f“,disc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);</a:t>
            </a:r>
          </a:p>
          <a:p>
            <a:pPr>
              <a:defRPr/>
            </a:pPr>
            <a:endParaRPr lang="en-US" altLang="en-US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	if(disc&lt;0) d=1;</a:t>
            </a:r>
          </a:p>
          <a:p>
            <a:pPr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	if(disc==0) d=2;</a:t>
            </a:r>
          </a:p>
          <a:p>
            <a:pPr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	if(disc&gt;0)  d=3;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switch(d)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{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case 1: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("imaginary roots\n“);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re= - b / (2*a);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im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 = pow(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fabs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(disc),0.5)/(2*a);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(“root1=%.21f+%.21fi and root2 =%.21f-%.2fi”,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re,im,re,im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);	</a:t>
            </a:r>
            <a:br>
              <a:rPr lang="en-US" altLang="en-US" dirty="0">
                <a:latin typeface="+mn-lt"/>
                <a:cs typeface="Arial" panose="020B0604020202020204" pitchFamily="34" charset="0"/>
              </a:rPr>
            </a:b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 break;</a:t>
            </a:r>
          </a:p>
          <a:p>
            <a:pPr>
              <a:defRPr/>
            </a:pPr>
            <a:endParaRPr lang="en-US" alt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35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itle 1"/>
          <p:cNvSpPr>
            <a:spLocks noGrp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108549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AD8B5A-CE13-4127-AD59-3BDF338F703D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854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392B8A-9AFE-4E80-9B6D-C441413D61E1}" type="slidenum">
              <a:rPr lang="en-US" altLang="en-US" b="0" smtClean="0"/>
              <a:pPr/>
              <a:t>3</a:t>
            </a:fld>
            <a:endParaRPr lang="en-US" altLang="en-US" b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88868" y="1485900"/>
            <a:ext cx="6602849" cy="38318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case 2: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(“Real &amp; equal roots“);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re=-b / (2*a);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(“Root1 and root2 are %.21f”,re);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break;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+mn-lt"/>
                <a:cs typeface="Arial" pitchFamily="34" charset="0"/>
              </a:rPr>
              <a:t>case 3: </a:t>
            </a:r>
            <a:br>
              <a:rPr lang="en-US" dirty="0">
                <a:latin typeface="+mn-lt"/>
                <a:cs typeface="Arial" pitchFamily="34" charset="0"/>
              </a:rPr>
            </a:br>
            <a:r>
              <a:rPr lang="en-US" dirty="0">
                <a:latin typeface="+mn-lt"/>
                <a:cs typeface="Arial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(“Real &amp; distinct roots“);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(“Roots are“);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root1=(-b +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sqrt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(disc))/(2*a);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root2=(-b -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sqrt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(disc))/(2*a);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            </a:t>
            </a:r>
            <a:r>
              <a:rPr lang="en-US" altLang="en-US" dirty="0" err="1">
                <a:latin typeface="+mn-lt"/>
                <a:cs typeface="Arial" panose="020B0604020202020204" pitchFamily="34" charset="0"/>
              </a:rPr>
              <a:t>printf</a:t>
            </a:r>
            <a:r>
              <a:rPr lang="en-US" altLang="en-US" dirty="0">
                <a:latin typeface="+mn-lt"/>
                <a:cs typeface="Arial" panose="020B0604020202020204" pitchFamily="34" charset="0"/>
              </a:rPr>
              <a:t>(“Root1 = %.21f and root2 =%.21f”,root1,root2);</a:t>
            </a:r>
            <a:r>
              <a:rPr lang="en-US" dirty="0">
                <a:latin typeface="+mn-lt"/>
                <a:cs typeface="Arial" pitchFamily="34" charset="0"/>
              </a:rPr>
              <a:t>	</a:t>
            </a:r>
            <a:br>
              <a:rPr lang="en-US" dirty="0">
                <a:latin typeface="+mn-lt"/>
                <a:cs typeface="Arial" pitchFamily="34" charset="0"/>
              </a:rPr>
            </a:br>
            <a:r>
              <a:rPr lang="en-US" dirty="0">
                <a:latin typeface="+mn-lt"/>
                <a:cs typeface="Arial" pitchFamily="34" charset="0"/>
              </a:rPr>
              <a:t>            break;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+mn-lt"/>
                <a:cs typeface="Arial" pitchFamily="34" charset="0"/>
              </a:rPr>
              <a:t>    } // end of switch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+mn-lt"/>
                <a:cs typeface="Arial" pitchFamily="34" charset="0"/>
              </a:rPr>
              <a:t>return 0;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+mn-lt"/>
                <a:cs typeface="Arial" pitchFamily="34" charset="0"/>
              </a:rPr>
              <a:t>} //End of Program</a:t>
            </a:r>
          </a:p>
        </p:txBody>
      </p:sp>
    </p:spTree>
    <p:extLst>
      <p:ext uri="{BB962C8B-B14F-4D97-AF65-F5344CB8AC3E}">
        <p14:creationId xmlns:p14="http://schemas.microsoft.com/office/powerpoint/2010/main" val="94022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5794" y="678629"/>
            <a:ext cx="5886450" cy="4119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100" dirty="0"/>
              <a:t>Some guidelines for writing switch case statements </a:t>
            </a: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783533"/>
              </p:ext>
            </p:extLst>
          </p:nvPr>
        </p:nvGraphicFramePr>
        <p:xfrm>
          <a:off x="736980" y="1326524"/>
          <a:ext cx="7206871" cy="3816976"/>
        </p:xfrm>
        <a:graphic>
          <a:graphicData uri="http://schemas.openxmlformats.org/drawingml/2006/table">
            <a:tbl>
              <a:tblPr/>
              <a:tblGrid>
                <a:gridCol w="7206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6976">
                <a:tc>
                  <a:txBody>
                    <a:bodyPr/>
                    <a:lstStyle/>
                    <a:p>
                      <a:pPr marL="51435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Batang" charset="-127"/>
                          <a:cs typeface="OCIDJG+Arial" charset="0"/>
                        </a:rPr>
                        <a:t>Order the cases alphabetically or numerically – improves readability.</a:t>
                      </a:r>
                    </a:p>
                    <a:p>
                      <a:pPr marL="51435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Batang" charset="-127"/>
                          <a:cs typeface="OCIDJG+Arial" charset="0"/>
                        </a:rPr>
                        <a:t>Put the normal cases first ; put the exceptional  cases later. </a:t>
                      </a:r>
                    </a:p>
                    <a:p>
                      <a:pPr marL="51435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Batang" charset="-127"/>
                          <a:cs typeface="OCIDJG+Arial" charset="0"/>
                        </a:rPr>
                        <a:t>Order cases by frequency:-put the most frequently executed cases first and the least frequently used cases later. </a:t>
                      </a:r>
                    </a:p>
                    <a:p>
                      <a:pPr marL="51435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Batang" charset="-127"/>
                          <a:cs typeface="OCIDJG+Arial" charset="0"/>
                        </a:rPr>
                        <a:t>Use default case to detect errors and unexpected cases [user friendly messages].</a:t>
                      </a: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9573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DC1514-0A63-40C3-B216-1ED7D3524A3D}" type="datetime1">
              <a:rPr lang="en-US" altLang="en-US" smtClean="0"/>
              <a:t>5/4/2022</a:t>
            </a:fld>
            <a:endParaRPr lang="en-US" altLang="en-US"/>
          </a:p>
        </p:txBody>
      </p:sp>
      <p:sp>
        <p:nvSpPr>
          <p:cNvPr id="10957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E10DFB-C824-4372-BEFC-744CC77F94FE}" type="slidenum">
              <a:rPr lang="en-US" altLang="en-US" b="0" smtClean="0"/>
              <a:pPr/>
              <a:t>4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220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Title 4"/>
          <p:cNvSpPr>
            <a:spLocks noGrp="1"/>
          </p:cNvSpPr>
          <p:nvPr>
            <p:ph type="title"/>
          </p:nvPr>
        </p:nvSpPr>
        <p:spPr>
          <a:xfrm>
            <a:off x="628650" y="515155"/>
            <a:ext cx="7315200" cy="925502"/>
          </a:xfrm>
        </p:spPr>
        <p:txBody>
          <a:bodyPr>
            <a:normAutofit/>
          </a:bodyPr>
          <a:lstStyle/>
          <a:p>
            <a:pPr>
              <a:lnSpc>
                <a:spcPts val="2250"/>
              </a:lnSpc>
            </a:pPr>
            <a:r>
              <a:rPr lang="en-US" altLang="en-US" sz="2850" dirty="0"/>
              <a:t>Flow of control in various control structures</a:t>
            </a:r>
          </a:p>
        </p:txBody>
      </p:sp>
      <p:sp>
        <p:nvSpPr>
          <p:cNvPr id="11060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D18BB-85B3-4A2A-B93F-56B0D68D4C60}" type="datetime1">
              <a:rPr lang="en-US" altLang="en-US" b="0" smtClean="0">
                <a:solidFill>
                  <a:srgbClr val="000000"/>
                </a:solidFill>
              </a:rPr>
              <a:t>5/4/2022</a:t>
            </a:fld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1105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9BF826-5FC2-47BD-851F-33ADE074717E}" type="slidenum">
              <a:rPr lang="en-US" altLang="en-US" b="0" smtClean="0"/>
              <a:pPr/>
              <a:t>5</a:t>
            </a:fld>
            <a:endParaRPr lang="en-US" altLang="en-US" b="0"/>
          </a:p>
        </p:txBody>
      </p:sp>
      <p:pic>
        <p:nvPicPr>
          <p:cNvPr id="110595" name="Picture 58" descr="Picture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08" y="3543300"/>
            <a:ext cx="3626893" cy="19871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96" name="Picture 66" descr="Pictur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08" y="1635920"/>
            <a:ext cx="3614987" cy="1793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9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641" y="1635920"/>
            <a:ext cx="3196082" cy="1793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98" name="Picture 70" descr="Picture3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641" y="3543300"/>
            <a:ext cx="3196082" cy="19871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89547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1A1904-2D25-44F5-BCEE-C497884003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B2B375-54B0-4E90-9EBD-670E194C3C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9A526-E275-4E40-8CBC-5F06530B45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1790</TotalTime>
  <Words>396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PSUC2018 Template</vt:lpstr>
      <vt:lpstr>Decision Making, Branching</vt:lpstr>
      <vt:lpstr>Problem: Find the roots of Quadratic equation using switch statement    </vt:lpstr>
      <vt:lpstr> </vt:lpstr>
      <vt:lpstr>Some guidelines for writing switch case statements </vt:lpstr>
      <vt:lpstr>Flow of control in various control structures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Branching &amp; Switch</dc:title>
  <dc:creator>Mahe</dc:creator>
  <cp:lastModifiedBy>Dr. Avani Sharma [MU - Jaipur]</cp:lastModifiedBy>
  <cp:revision>48</cp:revision>
  <dcterms:created xsi:type="dcterms:W3CDTF">2018-05-08T11:06:27Z</dcterms:created>
  <dcterms:modified xsi:type="dcterms:W3CDTF">2022-05-04T04:08:21Z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