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4"/>
  </p:sldMasterIdLst>
  <p:notesMasterIdLst>
    <p:notesMasterId r:id="rId10"/>
  </p:notesMasterIdLst>
  <p:sldIdLst>
    <p:sldId id="257" r:id="rId5"/>
    <p:sldId id="303" r:id="rId6"/>
    <p:sldId id="304" r:id="rId7"/>
    <p:sldId id="305" r:id="rId8"/>
    <p:sldId id="30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4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80D58-E4F7-4FC3-B219-1D20EE7F0FFC}" type="datetimeFigureOut">
              <a:rPr lang="en-IN" smtClean="0"/>
              <a:t>04-05-2022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10463E-A946-4DB7-84F1-2B38F7DE12A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3131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F4745-080E-4B88-8B8B-2992D21A25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E94FCC-663F-4763-BD22-ED6902EECA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BA37EB-2F3B-4811-9996-207993AAD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B7AA6-68E8-4FC2-BDAA-02F2F810722C}" type="datetime1">
              <a:rPr lang="en-US" smtClean="0"/>
              <a:t>5/4/2022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36A9E-BCDE-41C3-9CC5-60E542941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Department of CSE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7BD90-BB00-4963-8C24-3F10ACCD6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7278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24F1F-5027-4E1F-89BF-075A57C93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8E24CC-301E-4D8A-BFC7-3ED1E685B2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969E63-03AB-4658-B659-F96379FA4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27A3E-4DD3-451A-8BD5-BC3ECAB080E8}" type="datetime1">
              <a:rPr lang="en-US" smtClean="0"/>
              <a:t>5/4/2022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27C7C-EA7C-43D7-9C98-4953DDD98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Department of CSE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FE119-F33A-43B2-ACCD-2210AE6CA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3668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BDDC8D-D96B-4CF8-B742-313A77CEEA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82A008-CAC5-4BD4-B085-79537F13EA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AE035-5983-430E-9A6F-966CA34E8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F4509-8A48-47C4-881A-C807A61C8E72}" type="datetime1">
              <a:rPr lang="en-US" smtClean="0"/>
              <a:t>5/4/2022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E1584-0A77-4AB0-ABA1-EF7A9661F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Department of CSE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83395-9EB0-45A5-9312-7EF200F5F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0974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C5458-8B79-452D-921E-0ECB61C2A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33611-6A6B-4C43-BC3F-2D55523D3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D29E3-AC0D-450F-9A49-5C61C4E3A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78157-6493-4572-87EC-4FB88651E5C1}" type="datetime1">
              <a:rPr lang="en-US" smtClean="0"/>
              <a:t>5/4/2022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D0025-6DC4-4532-92BB-0035F529D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Department of CSE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B8A83-CA99-4D72-B625-29725E266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7625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BA839-A5B7-418C-BCAD-FF5ECF04D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2CF598-AD66-4E78-BD33-F2CAFCE8F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81A7E6-34A8-42D9-8468-C791AC861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68B9F-22A9-4768-AD6B-445B17EB15E1}" type="datetime1">
              <a:rPr lang="en-US" smtClean="0"/>
              <a:t>5/4/2022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5F426-0C69-4147-90A0-49BD07184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Department of CSE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26A7B-B42C-4261-9E1C-BAE9C1802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3578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C4AE-95E6-4734-B0CA-6B3F1786F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F3265-9837-449F-B9B5-10EF38B971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8C79CB-7734-4551-8220-E3D4D91374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8A4707-78EE-4BB5-92F6-BB536223E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C8BA1-1D92-410A-AEAD-2036E2FE711C}" type="datetime1">
              <a:rPr lang="en-US" smtClean="0"/>
              <a:t>5/4/2022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88337-0745-4DB8-BCBB-B2C3787A7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Department of CSE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57A4B-F2B7-413C-B502-1F67C9105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16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25BA4-0615-4F7C-873A-1CE0AB720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E65B24-BF8C-46F6-860A-5854376578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755C70-C911-4814-925A-E28281B68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B632A8-B556-4ADA-B8D9-24C84CAD7B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E47CDF-2C21-477A-9E4F-D478C9090B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70FE3E-BEF0-4D27-86EA-E7C127572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09EF7-18A9-484E-A61F-A1DB42DAF6F5}" type="datetime1">
              <a:rPr lang="en-US" smtClean="0"/>
              <a:t>5/4/2022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8335C4-93B3-4934-8FAB-308E4C473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Department of CSE</a:t>
            </a:r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A261A2-2E89-45BF-9912-25CADFD24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9471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0D8C8-DCFC-42DE-B589-797097CE7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FAD1B-25A8-401B-A470-BB8F690D2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8412E-E150-493C-9774-F5BD1E4F76DE}" type="datetime1">
              <a:rPr lang="en-US" smtClean="0"/>
              <a:t>5/4/2022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08D88C-4868-4C00-B069-222F73C23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Department of CSE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EB5A61-237C-4FD4-82DC-2C14D4AF2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830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215D0-8CE4-4634-A3FA-8B102DFCB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43444-8A4C-4777-921E-4B9F6A8104A6}" type="datetime1">
              <a:rPr lang="en-US" smtClean="0"/>
              <a:t>5/4/2022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CC80B2-EC71-4848-8516-94910D35E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Department of CSE</a:t>
            </a:r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94BB75-7581-4616-954C-12FD6B12F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2557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6ADD6-0EDC-410D-B6A9-C0379C90A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99FBF-7F3F-496B-8533-E5759A0FF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CF0088-0DCF-454C-BCA0-E08A6B5CE6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FB6B-25DA-4495-8891-E5462B4A1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25EC-EE03-409D-ABF7-8EA08E0AB24F}" type="datetime1">
              <a:rPr lang="en-US" smtClean="0"/>
              <a:t>5/4/2022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B4F900-E8EB-4577-9FD7-128CBF6F5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Department of CSE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7CEBB4-9CD1-4A50-A6DB-D2C7080B3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8462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F0DBF-BFAB-445E-ACC4-A51766A08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32BF54-ABF7-4365-A8C2-EEA4EEFAD6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26C747-C8FB-4EF1-8EDF-C5EE17A2F1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A1E11C-023F-4B6F-B57A-7042D7302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FFA58-8F30-4D5C-8594-C639ACAF2278}" type="datetime1">
              <a:rPr lang="en-US" smtClean="0"/>
              <a:t>5/4/2022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397CEB-9DD0-4B74-BE5C-FB70FBC2D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1001                            Department of CSE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47B171-7A1B-4CAC-8C40-29BB69356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EA51C-495D-44A2-B925-9AAC4BD9F0A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343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FE960E-A823-46A1-B92C-C835BEC3D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15254"/>
            <a:ext cx="8245807" cy="6283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BB4212-C96E-427C-881B-D2A4076563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269243"/>
            <a:ext cx="8245806" cy="4907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0C667-5E2D-43CB-81C1-2C89384C16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8657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F235F-45FB-436B-B950-676BB5DC6BA1}" type="datetime1">
              <a:rPr lang="en-US" smtClean="0"/>
              <a:t>5/4/2022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0E833-EA5E-4A50-A759-535E45CBDD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58203" y="6356351"/>
            <a:ext cx="6581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CSE 1001                            Department of CSE</a:t>
            </a:r>
            <a:endParaRPr lang="en-IN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06493-223E-484B-B535-A556B9BBAF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15350" y="6356351"/>
            <a:ext cx="3591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EA51C-495D-44A2-B925-9AAC4BD9F0A2}" type="slidenum">
              <a:rPr lang="en-IN" smtClean="0"/>
              <a:pPr/>
              <a:t>‹#›</a:t>
            </a:fld>
            <a:endParaRPr lang="en-IN"/>
          </a:p>
        </p:txBody>
      </p:sp>
      <p:pic>
        <p:nvPicPr>
          <p:cNvPr id="8" name="Picture 7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18E97DF4-2C3E-4424-8C33-C417831B462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286" y="40945"/>
            <a:ext cx="3545006" cy="628309"/>
          </a:xfrm>
          <a:prstGeom prst="rect">
            <a:avLst/>
          </a:prstGeom>
        </p:spPr>
      </p:pic>
      <p:pic>
        <p:nvPicPr>
          <p:cNvPr id="9" name="Picture 8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18E97DF4-2C3E-4424-8C33-C417831B4623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286" y="40945"/>
            <a:ext cx="3545006" cy="628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026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57350" y="1885180"/>
            <a:ext cx="5314950" cy="110251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Decision Making, Branching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171700" y="3146823"/>
            <a:ext cx="4800600" cy="1939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altLang="en-US" sz="4000" b="1" dirty="0"/>
              <a:t>Switch </a:t>
            </a:r>
            <a:r>
              <a:rPr lang="en-US" altLang="en-US" sz="4000" b="1"/>
              <a:t>and Break (Cont..)</a:t>
            </a:r>
            <a:endParaRPr lang="en-US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236906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2276" y="437062"/>
            <a:ext cx="8013074" cy="685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000" dirty="0"/>
              <a:t>Problem: Find the roots of Quadratic equation using switch</a:t>
            </a:r>
            <a:r>
              <a:rPr lang="en-US" sz="2000" dirty="0">
                <a:solidFill>
                  <a:srgbClr val="C00000"/>
                </a:solidFill>
              </a:rPr>
              <a:t> </a:t>
            </a:r>
            <a:r>
              <a:rPr lang="en-US" sz="2000" dirty="0"/>
              <a:t>statement    </a:t>
            </a:r>
          </a:p>
        </p:txBody>
      </p:sp>
      <p:sp>
        <p:nvSpPr>
          <p:cNvPr id="107525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2C75A7D-5F33-40AE-BE8A-CEA7942758CE}" type="datetime1">
              <a:rPr lang="en-US" altLang="en-US" smtClean="0"/>
              <a:t>5/4/2022</a:t>
            </a:fld>
            <a:endParaRPr lang="en-US" altLang="en-US" dirty="0"/>
          </a:p>
        </p:txBody>
      </p:sp>
      <p:sp>
        <p:nvSpPr>
          <p:cNvPr id="10752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B4E3B52-E871-4B70-9300-620F0F9E3059}" type="slidenum">
              <a:rPr lang="en-US" altLang="en-US" b="0" smtClean="0"/>
              <a:pPr/>
              <a:t>2</a:t>
            </a:fld>
            <a:endParaRPr lang="en-US" altLang="en-US" b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02868" y="973339"/>
            <a:ext cx="8717789" cy="538301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en-US" altLang="en-US" dirty="0">
                <a:latin typeface="+mn-lt"/>
                <a:cs typeface="Arial" panose="020B0604020202020204" pitchFamily="34" charset="0"/>
              </a:rPr>
              <a:t>#include&lt;</a:t>
            </a:r>
            <a:r>
              <a:rPr lang="en-US" altLang="en-US" dirty="0" err="1">
                <a:latin typeface="+mn-lt"/>
                <a:cs typeface="Arial" panose="020B0604020202020204" pitchFamily="34" charset="0"/>
              </a:rPr>
              <a:t>stdio.h</a:t>
            </a:r>
            <a:r>
              <a:rPr lang="en-US" altLang="en-US" dirty="0">
                <a:latin typeface="+mn-lt"/>
                <a:cs typeface="Arial" panose="020B0604020202020204" pitchFamily="34" charset="0"/>
              </a:rPr>
              <a:t>&gt;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dirty="0" err="1">
                <a:latin typeface="+mn-lt"/>
                <a:cs typeface="Arial" panose="020B0604020202020204" pitchFamily="34" charset="0"/>
              </a:rPr>
              <a:t>int</a:t>
            </a:r>
            <a:r>
              <a:rPr lang="en-US" altLang="en-US" dirty="0">
                <a:latin typeface="+mn-lt"/>
                <a:cs typeface="Arial" panose="020B0604020202020204" pitchFamily="34" charset="0"/>
              </a:rPr>
              <a:t> main()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dirty="0">
                <a:latin typeface="+mn-lt"/>
                <a:cs typeface="Arial" panose="020B0604020202020204" pitchFamily="34" charset="0"/>
              </a:rPr>
              <a:t>{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dirty="0" err="1">
                <a:latin typeface="+mn-lt"/>
                <a:cs typeface="Arial" panose="020B0604020202020204" pitchFamily="34" charset="0"/>
              </a:rPr>
              <a:t>Int</a:t>
            </a:r>
            <a:r>
              <a:rPr lang="en-US" altLang="en-US" dirty="0">
                <a:latin typeface="+mn-lt"/>
                <a:cs typeface="Arial" panose="020B0604020202020204" pitchFamily="34" charset="0"/>
              </a:rPr>
              <a:t> d;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dirty="0">
                <a:latin typeface="+mn-lt"/>
                <a:cs typeface="Arial" panose="020B0604020202020204" pitchFamily="34" charset="0"/>
              </a:rPr>
              <a:t>float a,b,c,root1,root2,re,im, disc;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dirty="0" err="1">
                <a:latin typeface="+mn-lt"/>
                <a:cs typeface="Arial" panose="020B0604020202020204" pitchFamily="34" charset="0"/>
              </a:rPr>
              <a:t>printf</a:t>
            </a:r>
            <a:r>
              <a:rPr lang="en-US" altLang="en-US" dirty="0">
                <a:latin typeface="+mn-lt"/>
                <a:cs typeface="Arial" panose="020B0604020202020204" pitchFamily="34" charset="0"/>
              </a:rPr>
              <a:t>(“Enter the values of a, b &amp; c:“);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dirty="0">
                <a:latin typeface="+mn-lt"/>
                <a:cs typeface="Arial" panose="020B0604020202020204" pitchFamily="34" charset="0"/>
              </a:rPr>
              <a:t>scanf(“%f %f %</a:t>
            </a:r>
            <a:r>
              <a:rPr lang="en-US" altLang="en-US" dirty="0" err="1">
                <a:latin typeface="+mn-lt"/>
                <a:cs typeface="Arial" panose="020B0604020202020204" pitchFamily="34" charset="0"/>
              </a:rPr>
              <a:t>f”,&amp;a,&amp;b,&amp;c</a:t>
            </a:r>
            <a:r>
              <a:rPr lang="en-US" altLang="en-US" dirty="0">
                <a:latin typeface="+mn-lt"/>
                <a:cs typeface="Arial" panose="020B0604020202020204" pitchFamily="34" charset="0"/>
              </a:rPr>
              <a:t>);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dirty="0">
                <a:latin typeface="+mn-lt"/>
                <a:cs typeface="Arial" panose="020B0604020202020204" pitchFamily="34" charset="0"/>
              </a:rPr>
              <a:t>disc=b*b-4*a*c;</a:t>
            </a:r>
          </a:p>
          <a:p>
            <a:pPr>
              <a:defRPr/>
            </a:pPr>
            <a:r>
              <a:rPr lang="en-US" altLang="en-US" dirty="0" err="1">
                <a:latin typeface="+mn-lt"/>
                <a:cs typeface="Arial" panose="020B0604020202020204" pitchFamily="34" charset="0"/>
              </a:rPr>
              <a:t>printf</a:t>
            </a:r>
            <a:r>
              <a:rPr lang="en-US" altLang="en-US" dirty="0">
                <a:latin typeface="+mn-lt"/>
                <a:cs typeface="Arial" panose="020B0604020202020204" pitchFamily="34" charset="0"/>
              </a:rPr>
              <a:t>("\</a:t>
            </a:r>
            <a:r>
              <a:rPr lang="en-US" altLang="en-US" dirty="0" err="1">
                <a:latin typeface="+mn-lt"/>
                <a:cs typeface="Arial" panose="020B0604020202020204" pitchFamily="34" charset="0"/>
              </a:rPr>
              <a:t>nDiscriminant</a:t>
            </a:r>
            <a:r>
              <a:rPr lang="en-US" altLang="en-US" dirty="0">
                <a:latin typeface="+mn-lt"/>
                <a:cs typeface="Arial" panose="020B0604020202020204" pitchFamily="34" charset="0"/>
              </a:rPr>
              <a:t>= %</a:t>
            </a:r>
            <a:r>
              <a:rPr lang="en-US" altLang="en-US" dirty="0" err="1">
                <a:latin typeface="+mn-lt"/>
                <a:cs typeface="Arial" panose="020B0604020202020204" pitchFamily="34" charset="0"/>
              </a:rPr>
              <a:t>f“,disc</a:t>
            </a:r>
            <a:r>
              <a:rPr lang="en-US" altLang="en-US" dirty="0">
                <a:latin typeface="+mn-lt"/>
                <a:cs typeface="Arial" panose="020B0604020202020204" pitchFamily="34" charset="0"/>
              </a:rPr>
              <a:t>);</a:t>
            </a:r>
          </a:p>
          <a:p>
            <a:pPr>
              <a:defRPr/>
            </a:pPr>
            <a:endParaRPr lang="en-US" altLang="en-US" dirty="0">
              <a:latin typeface="+mn-lt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en-US" dirty="0">
                <a:latin typeface="+mn-lt"/>
                <a:cs typeface="Arial" panose="020B0604020202020204" pitchFamily="34" charset="0"/>
              </a:rPr>
              <a:t>	if(disc&lt;0) d=1;</a:t>
            </a:r>
          </a:p>
          <a:p>
            <a:pPr>
              <a:defRPr/>
            </a:pPr>
            <a:r>
              <a:rPr lang="en-US" altLang="en-US" dirty="0">
                <a:latin typeface="+mn-lt"/>
                <a:cs typeface="Arial" panose="020B0604020202020204" pitchFamily="34" charset="0"/>
              </a:rPr>
              <a:t>	if(disc==0) d=2;</a:t>
            </a:r>
          </a:p>
          <a:p>
            <a:pPr>
              <a:defRPr/>
            </a:pPr>
            <a:r>
              <a:rPr lang="en-US" altLang="en-US" dirty="0">
                <a:latin typeface="+mn-lt"/>
                <a:cs typeface="Arial" panose="020B0604020202020204" pitchFamily="34" charset="0"/>
              </a:rPr>
              <a:t>	if(disc&gt;0)  d=3;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dirty="0">
                <a:latin typeface="+mn-lt"/>
                <a:cs typeface="Arial" panose="020B0604020202020204" pitchFamily="34" charset="0"/>
              </a:rPr>
              <a:t>switch(d) 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dirty="0">
                <a:latin typeface="+mn-lt"/>
                <a:cs typeface="Arial" panose="020B0604020202020204" pitchFamily="34" charset="0"/>
              </a:rPr>
              <a:t> {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dirty="0">
                <a:latin typeface="+mn-lt"/>
                <a:cs typeface="Arial" panose="020B0604020202020204" pitchFamily="34" charset="0"/>
              </a:rPr>
              <a:t>   case 1: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dirty="0">
                <a:latin typeface="+mn-lt"/>
                <a:cs typeface="Arial" panose="020B0604020202020204" pitchFamily="34" charset="0"/>
              </a:rPr>
              <a:t>              </a:t>
            </a:r>
            <a:r>
              <a:rPr lang="en-US" altLang="en-US" dirty="0" err="1">
                <a:latin typeface="+mn-lt"/>
                <a:cs typeface="Arial" panose="020B0604020202020204" pitchFamily="34" charset="0"/>
              </a:rPr>
              <a:t>printf</a:t>
            </a:r>
            <a:r>
              <a:rPr lang="en-US" altLang="en-US" dirty="0">
                <a:latin typeface="+mn-lt"/>
                <a:cs typeface="Arial" panose="020B0604020202020204" pitchFamily="34" charset="0"/>
              </a:rPr>
              <a:t>("imaginary roots\n“);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dirty="0">
                <a:latin typeface="+mn-lt"/>
                <a:cs typeface="Arial" panose="020B0604020202020204" pitchFamily="34" charset="0"/>
              </a:rPr>
              <a:t>            re= - b / (2*a);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dirty="0">
                <a:latin typeface="+mn-lt"/>
                <a:cs typeface="Arial" panose="020B0604020202020204" pitchFamily="34" charset="0"/>
              </a:rPr>
              <a:t>            </a:t>
            </a:r>
            <a:r>
              <a:rPr lang="en-US" altLang="en-US" dirty="0" err="1">
                <a:latin typeface="+mn-lt"/>
                <a:cs typeface="Arial" panose="020B0604020202020204" pitchFamily="34" charset="0"/>
              </a:rPr>
              <a:t>im</a:t>
            </a:r>
            <a:r>
              <a:rPr lang="en-US" altLang="en-US" dirty="0">
                <a:latin typeface="+mn-lt"/>
                <a:cs typeface="Arial" panose="020B0604020202020204" pitchFamily="34" charset="0"/>
              </a:rPr>
              <a:t> = pow(</a:t>
            </a:r>
            <a:r>
              <a:rPr lang="en-US" altLang="en-US" dirty="0" err="1">
                <a:latin typeface="+mn-lt"/>
                <a:cs typeface="Arial" panose="020B0604020202020204" pitchFamily="34" charset="0"/>
              </a:rPr>
              <a:t>fabs</a:t>
            </a:r>
            <a:r>
              <a:rPr lang="en-US" altLang="en-US" dirty="0">
                <a:latin typeface="+mn-lt"/>
                <a:cs typeface="Arial" panose="020B0604020202020204" pitchFamily="34" charset="0"/>
              </a:rPr>
              <a:t>(disc),0.5)/(2*a);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dirty="0">
                <a:latin typeface="+mn-lt"/>
                <a:cs typeface="Arial" panose="020B0604020202020204" pitchFamily="34" charset="0"/>
              </a:rPr>
              <a:t>            </a:t>
            </a:r>
            <a:r>
              <a:rPr lang="en-US" altLang="en-US" dirty="0" err="1">
                <a:latin typeface="+mn-lt"/>
                <a:cs typeface="Arial" panose="020B0604020202020204" pitchFamily="34" charset="0"/>
              </a:rPr>
              <a:t>printf</a:t>
            </a:r>
            <a:r>
              <a:rPr lang="en-US" altLang="en-US" dirty="0">
                <a:latin typeface="+mn-lt"/>
                <a:cs typeface="Arial" panose="020B0604020202020204" pitchFamily="34" charset="0"/>
              </a:rPr>
              <a:t>(“root1=%.21f+%.21fi and root2 =%.21f-%.2fi”, </a:t>
            </a:r>
            <a:r>
              <a:rPr lang="en-US" altLang="en-US" dirty="0" err="1">
                <a:latin typeface="+mn-lt"/>
                <a:cs typeface="Arial" panose="020B0604020202020204" pitchFamily="34" charset="0"/>
              </a:rPr>
              <a:t>re,im,re,im</a:t>
            </a:r>
            <a:r>
              <a:rPr lang="en-US" altLang="en-US" dirty="0">
                <a:latin typeface="+mn-lt"/>
                <a:cs typeface="Arial" panose="020B0604020202020204" pitchFamily="34" charset="0"/>
              </a:rPr>
              <a:t>);	</a:t>
            </a:r>
            <a:br>
              <a:rPr lang="en-US" altLang="en-US" dirty="0">
                <a:latin typeface="+mn-lt"/>
                <a:cs typeface="Arial" panose="020B0604020202020204" pitchFamily="34" charset="0"/>
              </a:rPr>
            </a:br>
            <a:r>
              <a:rPr lang="en-US" altLang="en-US" dirty="0">
                <a:latin typeface="+mn-lt"/>
                <a:cs typeface="Arial" panose="020B0604020202020204" pitchFamily="34" charset="0"/>
              </a:rPr>
              <a:t>             break;</a:t>
            </a:r>
          </a:p>
          <a:p>
            <a:pPr>
              <a:defRPr/>
            </a:pPr>
            <a:endParaRPr lang="en-US" altLang="en-US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353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Title 1"/>
          <p:cNvSpPr>
            <a:spLocks noGrp="1"/>
          </p:cNvSpPr>
          <p:nvPr>
            <p:ph type="title"/>
          </p:nvPr>
        </p:nvSpPr>
        <p:spPr>
          <a:xfrm>
            <a:off x="2057400" y="971550"/>
            <a:ext cx="5372100" cy="514350"/>
          </a:xfrm>
        </p:spPr>
        <p:txBody>
          <a:bodyPr/>
          <a:lstStyle/>
          <a:p>
            <a:r>
              <a:rPr lang="en-US" altLang="en-US"/>
              <a:t> </a:t>
            </a:r>
          </a:p>
        </p:txBody>
      </p:sp>
      <p:sp>
        <p:nvSpPr>
          <p:cNvPr id="108549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BAD8B5A-CE13-4127-AD59-3BDF338F703D}" type="datetime1">
              <a:rPr lang="en-US" altLang="en-US" smtClean="0"/>
              <a:t>5/4/2022</a:t>
            </a:fld>
            <a:endParaRPr lang="en-US" altLang="en-US"/>
          </a:p>
        </p:txBody>
      </p:sp>
      <p:sp>
        <p:nvSpPr>
          <p:cNvPr id="10854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5392B8A-9AFE-4E80-9B6D-C441413D61E1}" type="slidenum">
              <a:rPr lang="en-US" altLang="en-US" b="0" smtClean="0"/>
              <a:pPr/>
              <a:t>3</a:t>
            </a:fld>
            <a:endParaRPr lang="en-US" altLang="en-US" b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188868" y="1485900"/>
            <a:ext cx="6602849" cy="383181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defRPr/>
            </a:pPr>
            <a:r>
              <a:rPr lang="en-US" altLang="en-US" dirty="0">
                <a:latin typeface="+mn-lt"/>
                <a:cs typeface="Arial" panose="020B0604020202020204" pitchFamily="34" charset="0"/>
              </a:rPr>
              <a:t>case 2: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latin typeface="+mn-lt"/>
                <a:cs typeface="Arial" panose="020B0604020202020204" pitchFamily="34" charset="0"/>
              </a:rPr>
              <a:t>            </a:t>
            </a:r>
            <a:r>
              <a:rPr lang="en-US" altLang="en-US" dirty="0" err="1">
                <a:latin typeface="+mn-lt"/>
                <a:cs typeface="Arial" panose="020B0604020202020204" pitchFamily="34" charset="0"/>
              </a:rPr>
              <a:t>printf</a:t>
            </a:r>
            <a:r>
              <a:rPr lang="en-US" altLang="en-US" dirty="0">
                <a:latin typeface="+mn-lt"/>
                <a:cs typeface="Arial" panose="020B0604020202020204" pitchFamily="34" charset="0"/>
              </a:rPr>
              <a:t>(“Real &amp; equal roots“);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latin typeface="+mn-lt"/>
                <a:cs typeface="Arial" panose="020B0604020202020204" pitchFamily="34" charset="0"/>
              </a:rPr>
              <a:t>            re=-b / (2*a);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latin typeface="+mn-lt"/>
                <a:cs typeface="Arial" panose="020B0604020202020204" pitchFamily="34" charset="0"/>
              </a:rPr>
              <a:t>            </a:t>
            </a:r>
            <a:r>
              <a:rPr lang="en-US" altLang="en-US" dirty="0" err="1">
                <a:latin typeface="+mn-lt"/>
                <a:cs typeface="Arial" panose="020B0604020202020204" pitchFamily="34" charset="0"/>
              </a:rPr>
              <a:t>printf</a:t>
            </a:r>
            <a:r>
              <a:rPr lang="en-US" altLang="en-US" dirty="0">
                <a:latin typeface="+mn-lt"/>
                <a:cs typeface="Arial" panose="020B0604020202020204" pitchFamily="34" charset="0"/>
              </a:rPr>
              <a:t>(“Root1 and root2 are %.21f”,re);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dirty="0">
                <a:latin typeface="+mn-lt"/>
                <a:cs typeface="Arial" panose="020B0604020202020204" pitchFamily="34" charset="0"/>
              </a:rPr>
              <a:t>            break;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latin typeface="+mn-lt"/>
                <a:cs typeface="Arial" pitchFamily="34" charset="0"/>
              </a:rPr>
              <a:t>case 3: </a:t>
            </a:r>
            <a:br>
              <a:rPr lang="en-US" dirty="0">
                <a:latin typeface="+mn-lt"/>
                <a:cs typeface="Arial" pitchFamily="34" charset="0"/>
              </a:rPr>
            </a:br>
            <a:r>
              <a:rPr lang="en-US" dirty="0">
                <a:latin typeface="+mn-lt"/>
                <a:cs typeface="Arial" pitchFamily="34" charset="0"/>
              </a:rPr>
              <a:t>            </a:t>
            </a:r>
            <a:r>
              <a:rPr lang="en-US" altLang="en-US" dirty="0" err="1">
                <a:latin typeface="+mn-lt"/>
                <a:cs typeface="Arial" panose="020B0604020202020204" pitchFamily="34" charset="0"/>
              </a:rPr>
              <a:t>printf</a:t>
            </a:r>
            <a:r>
              <a:rPr lang="en-US" altLang="en-US" dirty="0">
                <a:latin typeface="+mn-lt"/>
                <a:cs typeface="Arial" panose="020B0604020202020204" pitchFamily="34" charset="0"/>
              </a:rPr>
              <a:t>(“Real &amp; distinct roots“);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latin typeface="+mn-lt"/>
                <a:cs typeface="Arial" panose="020B0604020202020204" pitchFamily="34" charset="0"/>
              </a:rPr>
              <a:t>            </a:t>
            </a:r>
            <a:r>
              <a:rPr lang="en-US" altLang="en-US" dirty="0" err="1">
                <a:latin typeface="+mn-lt"/>
                <a:cs typeface="Arial" panose="020B0604020202020204" pitchFamily="34" charset="0"/>
              </a:rPr>
              <a:t>printf</a:t>
            </a:r>
            <a:r>
              <a:rPr lang="en-US" altLang="en-US" dirty="0">
                <a:latin typeface="+mn-lt"/>
                <a:cs typeface="Arial" panose="020B0604020202020204" pitchFamily="34" charset="0"/>
              </a:rPr>
              <a:t>(“Roots are“);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latin typeface="+mn-lt"/>
                <a:cs typeface="Arial" panose="020B0604020202020204" pitchFamily="34" charset="0"/>
              </a:rPr>
              <a:t>            root1=(-b + </a:t>
            </a:r>
            <a:r>
              <a:rPr lang="en-US" altLang="en-US" dirty="0" err="1">
                <a:latin typeface="+mn-lt"/>
                <a:cs typeface="Arial" panose="020B0604020202020204" pitchFamily="34" charset="0"/>
              </a:rPr>
              <a:t>sqrt</a:t>
            </a:r>
            <a:r>
              <a:rPr lang="en-US" altLang="en-US" dirty="0">
                <a:latin typeface="+mn-lt"/>
                <a:cs typeface="Arial" panose="020B0604020202020204" pitchFamily="34" charset="0"/>
              </a:rPr>
              <a:t>(disc))/(2*a);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latin typeface="+mn-lt"/>
                <a:cs typeface="Arial" panose="020B0604020202020204" pitchFamily="34" charset="0"/>
              </a:rPr>
              <a:t>            root2=(-b - </a:t>
            </a:r>
            <a:r>
              <a:rPr lang="en-US" altLang="en-US" dirty="0" err="1">
                <a:latin typeface="+mn-lt"/>
                <a:cs typeface="Arial" panose="020B0604020202020204" pitchFamily="34" charset="0"/>
              </a:rPr>
              <a:t>sqrt</a:t>
            </a:r>
            <a:r>
              <a:rPr lang="en-US" altLang="en-US" dirty="0">
                <a:latin typeface="+mn-lt"/>
                <a:cs typeface="Arial" panose="020B0604020202020204" pitchFamily="34" charset="0"/>
              </a:rPr>
              <a:t>(disc))/(2*a);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latin typeface="+mn-lt"/>
                <a:cs typeface="Arial" panose="020B0604020202020204" pitchFamily="34" charset="0"/>
              </a:rPr>
              <a:t>            </a:t>
            </a:r>
            <a:r>
              <a:rPr lang="en-US" altLang="en-US" dirty="0" err="1">
                <a:latin typeface="+mn-lt"/>
                <a:cs typeface="Arial" panose="020B0604020202020204" pitchFamily="34" charset="0"/>
              </a:rPr>
              <a:t>printf</a:t>
            </a:r>
            <a:r>
              <a:rPr lang="en-US" altLang="en-US" dirty="0">
                <a:latin typeface="+mn-lt"/>
                <a:cs typeface="Arial" panose="020B0604020202020204" pitchFamily="34" charset="0"/>
              </a:rPr>
              <a:t>(“Root1 = %.21f and root2 =%.21f”,root1,root2);</a:t>
            </a:r>
            <a:r>
              <a:rPr lang="en-US" dirty="0">
                <a:latin typeface="+mn-lt"/>
                <a:cs typeface="Arial" pitchFamily="34" charset="0"/>
              </a:rPr>
              <a:t>	</a:t>
            </a:r>
            <a:br>
              <a:rPr lang="en-US" dirty="0">
                <a:latin typeface="+mn-lt"/>
                <a:cs typeface="Arial" pitchFamily="34" charset="0"/>
              </a:rPr>
            </a:br>
            <a:r>
              <a:rPr lang="en-US" dirty="0">
                <a:latin typeface="+mn-lt"/>
                <a:cs typeface="Arial" pitchFamily="34" charset="0"/>
              </a:rPr>
              <a:t>            break;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latin typeface="+mn-lt"/>
                <a:cs typeface="Arial" pitchFamily="34" charset="0"/>
              </a:rPr>
              <a:t>    } // end of switch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latin typeface="+mn-lt"/>
                <a:cs typeface="Arial" pitchFamily="34" charset="0"/>
              </a:rPr>
              <a:t>return 0;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latin typeface="+mn-lt"/>
                <a:cs typeface="Arial" pitchFamily="34" charset="0"/>
              </a:rPr>
              <a:t>} //End of Program</a:t>
            </a:r>
          </a:p>
        </p:txBody>
      </p:sp>
    </p:spTree>
    <p:extLst>
      <p:ext uri="{BB962C8B-B14F-4D97-AF65-F5344CB8AC3E}">
        <p14:creationId xmlns:p14="http://schemas.microsoft.com/office/powerpoint/2010/main" val="940227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2" name="Rectangle 2"/>
          <p:cNvSpPr>
            <a:spLocks noGrp="1" noChangeArrowheads="1"/>
          </p:cNvSpPr>
          <p:nvPr>
            <p:ph type="title"/>
          </p:nvPr>
        </p:nvSpPr>
        <p:spPr>
          <a:xfrm>
            <a:off x="2005794" y="678629"/>
            <a:ext cx="5886450" cy="411956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100" dirty="0"/>
              <a:t>Some guidelines for writing switch case statements </a:t>
            </a:r>
          </a:p>
        </p:txBody>
      </p:sp>
      <p:graphicFrame>
        <p:nvGraphicFramePr>
          <p:cNvPr id="40963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2783533"/>
              </p:ext>
            </p:extLst>
          </p:nvPr>
        </p:nvGraphicFramePr>
        <p:xfrm>
          <a:off x="736980" y="1326524"/>
          <a:ext cx="7206871" cy="3816976"/>
        </p:xfrm>
        <a:graphic>
          <a:graphicData uri="http://schemas.openxmlformats.org/drawingml/2006/table">
            <a:tbl>
              <a:tblPr/>
              <a:tblGrid>
                <a:gridCol w="7206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16976">
                <a:tc>
                  <a:txBody>
                    <a:bodyPr/>
                    <a:lstStyle/>
                    <a:p>
                      <a:pPr marL="514350" marR="0" lvl="0" indent="-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AutoNum type="arabicParenBoth"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Batang" charset="-127"/>
                          <a:cs typeface="OCIDJG+Arial" charset="0"/>
                        </a:rPr>
                        <a:t>Order the cases alphabetically or numerically – improves readability.</a:t>
                      </a:r>
                    </a:p>
                    <a:p>
                      <a:pPr marL="514350" marR="0" lvl="0" indent="-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AutoNum type="arabicParenBoth"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Batang" charset="-127"/>
                          <a:cs typeface="OCIDJG+Arial" charset="0"/>
                        </a:rPr>
                        <a:t>Put the normal cases first ; put the exceptional  cases later. </a:t>
                      </a:r>
                    </a:p>
                    <a:p>
                      <a:pPr marL="514350" marR="0" lvl="0" indent="-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AutoNum type="arabicParenBoth"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Batang" charset="-127"/>
                          <a:cs typeface="OCIDJG+Arial" charset="0"/>
                        </a:rPr>
                        <a:t>Order cases by frequency:-put the most frequently executed cases first and the least frequently used cases later. </a:t>
                      </a:r>
                    </a:p>
                    <a:p>
                      <a:pPr marL="514350" marR="0" lvl="0" indent="-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AutoNum type="arabicParenBoth"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Batang" charset="-127"/>
                          <a:cs typeface="OCIDJG+Arial" charset="0"/>
                        </a:rPr>
                        <a:t>Use default case to detect errors and unexpected cases [user friendly messages].</a:t>
                      </a:r>
                    </a:p>
                  </a:txBody>
                  <a:tcPr marL="68580" marR="68580" marT="34290" marB="3429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9573" name="Date Placeholder 4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DC1514-0A63-40C3-B216-1ED7D3524A3D}" type="datetime1">
              <a:rPr lang="en-US" altLang="en-US" smtClean="0"/>
              <a:t>5/4/2022</a:t>
            </a:fld>
            <a:endParaRPr lang="en-US" altLang="en-US"/>
          </a:p>
        </p:txBody>
      </p:sp>
      <p:sp>
        <p:nvSpPr>
          <p:cNvPr id="109575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E10DFB-C824-4372-BEFC-744CC77F94FE}" type="slidenum">
              <a:rPr lang="en-US" altLang="en-US" b="0" smtClean="0"/>
              <a:pPr/>
              <a:t>4</a:t>
            </a:fld>
            <a:endParaRPr lang="en-US" altLang="en-US" b="0"/>
          </a:p>
        </p:txBody>
      </p:sp>
    </p:spTree>
    <p:extLst>
      <p:ext uri="{BB962C8B-B14F-4D97-AF65-F5344CB8AC3E}">
        <p14:creationId xmlns:p14="http://schemas.microsoft.com/office/powerpoint/2010/main" val="4142206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9" name="Title 4"/>
          <p:cNvSpPr>
            <a:spLocks noGrp="1"/>
          </p:cNvSpPr>
          <p:nvPr>
            <p:ph type="title"/>
          </p:nvPr>
        </p:nvSpPr>
        <p:spPr>
          <a:xfrm>
            <a:off x="628650" y="515155"/>
            <a:ext cx="7315200" cy="925502"/>
          </a:xfrm>
        </p:spPr>
        <p:txBody>
          <a:bodyPr>
            <a:normAutofit/>
          </a:bodyPr>
          <a:lstStyle/>
          <a:p>
            <a:pPr>
              <a:lnSpc>
                <a:spcPts val="2250"/>
              </a:lnSpc>
            </a:pPr>
            <a:r>
              <a:rPr lang="en-US" altLang="en-US" sz="2850" dirty="0"/>
              <a:t>Flow of control in various control structures</a:t>
            </a:r>
          </a:p>
        </p:txBody>
      </p:sp>
      <p:sp>
        <p:nvSpPr>
          <p:cNvPr id="110600" name="Date Placeholder 1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8BD18BB-85B3-4A2A-B93F-56B0D68D4C60}" type="datetime1">
              <a:rPr lang="en-US" altLang="en-US" b="0" smtClean="0">
                <a:solidFill>
                  <a:srgbClr val="000000"/>
                </a:solidFill>
              </a:rPr>
              <a:t>5/4/2022</a:t>
            </a:fld>
            <a:endParaRPr lang="en-US" altLang="en-US" b="0">
              <a:solidFill>
                <a:srgbClr val="000000"/>
              </a:solidFill>
            </a:endParaRPr>
          </a:p>
        </p:txBody>
      </p:sp>
      <p:sp>
        <p:nvSpPr>
          <p:cNvPr id="11059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B9BF826-5FC2-47BD-851F-33ADE074717E}" type="slidenum">
              <a:rPr lang="en-US" altLang="en-US" b="0" smtClean="0"/>
              <a:pPr/>
              <a:t>5</a:t>
            </a:fld>
            <a:endParaRPr lang="en-US" altLang="en-US" b="0"/>
          </a:p>
        </p:txBody>
      </p:sp>
      <p:pic>
        <p:nvPicPr>
          <p:cNvPr id="110595" name="Picture 58" descr="Picture1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2308" y="3543300"/>
            <a:ext cx="3626893" cy="19871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596" name="Picture 66" descr="Picture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2308" y="1635920"/>
            <a:ext cx="3614987" cy="179308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59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641" y="1635920"/>
            <a:ext cx="3196082" cy="179308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598" name="Picture 70" descr="Picture3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641" y="3543300"/>
            <a:ext cx="3196082" cy="19871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7689547"/>
      </p:ext>
    </p:extLst>
  </p:cSld>
  <p:clrMapOvr>
    <a:masterClrMapping/>
  </p:clrMapOvr>
</p:sld>
</file>

<file path=ppt/theme/theme1.xml><?xml version="1.0" encoding="utf-8"?>
<a:theme xmlns:a="http://schemas.openxmlformats.org/drawingml/2006/main" name="PSUC2018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SUC2018 Template" id="{93EF96F5-E747-46F5-91A5-49A1A8F17C25}" vid="{65C9EF66-907A-46B3-BC73-6E107B4F26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DF5B91811CE1479B5AC94E7432E9CC" ma:contentTypeVersion="2" ma:contentTypeDescription="Create a new document." ma:contentTypeScope="" ma:versionID="4a831d451a7fb25de5e597603941a9bf">
  <xsd:schema xmlns:xsd="http://www.w3.org/2001/XMLSchema" xmlns:xs="http://www.w3.org/2001/XMLSchema" xmlns:p="http://schemas.microsoft.com/office/2006/metadata/properties" xmlns:ns2="09eb9e8c-5042-4e07-b1e7-8851b83ebf39" targetNamespace="http://schemas.microsoft.com/office/2006/metadata/properties" ma:root="true" ma:fieldsID="15c452275c1f3b5e8a1dd815a4fe5520" ns2:_="">
    <xsd:import namespace="09eb9e8c-5042-4e07-b1e7-8851b83ebf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eb9e8c-5042-4e07-b1e7-8851b83ebf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B1A1904-2D25-44F5-BCEE-C497884003A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8B2B375-54B0-4E90-9EBD-670E194C3C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eb9e8c-5042-4e07-b1e7-8851b83ebf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379A526-E275-4E40-8CBC-5F06530B45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PSUC2018 Template</Template>
  <TotalTime>1790</TotalTime>
  <Words>396</Words>
  <Application>Microsoft Office PowerPoint</Application>
  <PresentationFormat>On-screen Show (4:3)</PresentationFormat>
  <Paragraphs>51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PSUC2018 Template</vt:lpstr>
      <vt:lpstr>Decision Making, Branching</vt:lpstr>
      <vt:lpstr>Problem: Find the roots of Quadratic equation using switch statement    </vt:lpstr>
      <vt:lpstr> </vt:lpstr>
      <vt:lpstr>Some guidelines for writing switch case statements </vt:lpstr>
      <vt:lpstr>Flow of control in various control structures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Decision Making, Branching &amp; Switch</dc:title>
  <dc:creator>Mahe</dc:creator>
  <cp:lastModifiedBy>Dr. Avani Sharma [MU - Jaipur]</cp:lastModifiedBy>
  <cp:revision>48</cp:revision>
  <dcterms:created xsi:type="dcterms:W3CDTF">2018-05-08T11:06:27Z</dcterms:created>
  <dcterms:modified xsi:type="dcterms:W3CDTF">2022-05-04T04:08:21Z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0x01010016DF5B91811CE1479B5AC94E7432E9CC</vt:lpwstr>
  </property>
</Properties>
</file>